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heckpoint Bold" panose="020B0604020202020204" charset="0"/>
      <p:regular r:id="rId10"/>
    </p:embeddedFont>
    <p:embeddedFont>
      <p:font typeface="Clear Sans" panose="020B0604020202020204" charset="0"/>
      <p:regular r:id="rId11"/>
    </p:embeddedFont>
    <p:embeddedFont>
      <p:font typeface="Clear Sans Bold" panose="020B0604020202020204" charset="0"/>
      <p:regular r:id="rId12"/>
    </p:embeddedFont>
    <p:embeddedFont>
      <p:font typeface="Clear Sans Italics" panose="020B0604020202020204" charset="0"/>
      <p:regular r:id="rId13"/>
    </p:embeddedFont>
    <p:embeddedFont>
      <p:font typeface="Open Sans Extra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gidf.cnrs.fr/langu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ole.irdp.ch/eole/" TargetMode="External"/><Relationship Id="rId4" Type="http://schemas.openxmlformats.org/officeDocument/2006/relationships/hyperlink" Target="http://www.elodil1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32" y="8725534"/>
            <a:ext cx="5685415" cy="1356745"/>
            <a:chOff x="0" y="0"/>
            <a:chExt cx="1497393" cy="357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7393" cy="357332"/>
            </a:xfrm>
            <a:custGeom>
              <a:avLst/>
              <a:gdLst/>
              <a:ahLst/>
              <a:cxnLst/>
              <a:rect l="l" t="t" r="r" b="b"/>
              <a:pathLst>
                <a:path w="1497393" h="357332">
                  <a:moveTo>
                    <a:pt x="69448" y="0"/>
                  </a:moveTo>
                  <a:lnTo>
                    <a:pt x="1427946" y="0"/>
                  </a:lnTo>
                  <a:cubicBezTo>
                    <a:pt x="1466301" y="0"/>
                    <a:pt x="1497393" y="31093"/>
                    <a:pt x="1497393" y="69448"/>
                  </a:cubicBezTo>
                  <a:lnTo>
                    <a:pt x="1497393" y="287884"/>
                  </a:lnTo>
                  <a:cubicBezTo>
                    <a:pt x="1497393" y="326239"/>
                    <a:pt x="1466301" y="357332"/>
                    <a:pt x="1427946" y="357332"/>
                  </a:cubicBezTo>
                  <a:lnTo>
                    <a:pt x="69448" y="357332"/>
                  </a:lnTo>
                  <a:cubicBezTo>
                    <a:pt x="51029" y="357332"/>
                    <a:pt x="33365" y="350015"/>
                    <a:pt x="20341" y="336991"/>
                  </a:cubicBezTo>
                  <a:cubicBezTo>
                    <a:pt x="7317" y="323967"/>
                    <a:pt x="0" y="306303"/>
                    <a:pt x="0" y="287884"/>
                  </a:cubicBezTo>
                  <a:lnTo>
                    <a:pt x="0" y="69448"/>
                  </a:lnTo>
                  <a:cubicBezTo>
                    <a:pt x="0" y="31093"/>
                    <a:pt x="31093" y="0"/>
                    <a:pt x="6944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97393" cy="414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512896" y="850525"/>
            <a:ext cx="9239289" cy="6606092"/>
          </a:xfrm>
          <a:custGeom>
            <a:avLst/>
            <a:gdLst/>
            <a:ahLst/>
            <a:cxnLst/>
            <a:rect l="l" t="t" r="r" b="b"/>
            <a:pathLst>
              <a:path w="9239289" h="6606092">
                <a:moveTo>
                  <a:pt x="0" y="0"/>
                </a:moveTo>
                <a:lnTo>
                  <a:pt x="9239289" y="0"/>
                </a:lnTo>
                <a:lnTo>
                  <a:pt x="9239289" y="6606092"/>
                </a:lnTo>
                <a:lnTo>
                  <a:pt x="0" y="6606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257156" y="0"/>
            <a:ext cx="4153571" cy="4153571"/>
          </a:xfrm>
          <a:custGeom>
            <a:avLst/>
            <a:gdLst/>
            <a:ahLst/>
            <a:cxnLst/>
            <a:rect l="l" t="t" r="r" b="b"/>
            <a:pathLst>
              <a:path w="4153571" h="4153571">
                <a:moveTo>
                  <a:pt x="0" y="0"/>
                </a:moveTo>
                <a:lnTo>
                  <a:pt x="4153571" y="0"/>
                </a:lnTo>
                <a:lnTo>
                  <a:pt x="4153571" y="4153571"/>
                </a:lnTo>
                <a:lnTo>
                  <a:pt x="0" y="41535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566110" y="3886455"/>
            <a:ext cx="7535662" cy="357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28"/>
              </a:lnSpc>
            </a:pPr>
            <a:r>
              <a:rPr lang="en-US" sz="8637">
                <a:solidFill>
                  <a:srgbClr val="0097B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Présentation de l'association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875744" y="7887531"/>
            <a:ext cx="11052190" cy="2194748"/>
            <a:chOff x="0" y="0"/>
            <a:chExt cx="2910865" cy="5780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10865" cy="578041"/>
            </a:xfrm>
            <a:custGeom>
              <a:avLst/>
              <a:gdLst/>
              <a:ahLst/>
              <a:cxnLst/>
              <a:rect l="l" t="t" r="r" b="b"/>
              <a:pathLst>
                <a:path w="2910865" h="578041">
                  <a:moveTo>
                    <a:pt x="35725" y="0"/>
                  </a:moveTo>
                  <a:lnTo>
                    <a:pt x="2875140" y="0"/>
                  </a:lnTo>
                  <a:cubicBezTo>
                    <a:pt x="2894870" y="0"/>
                    <a:pt x="2910865" y="15995"/>
                    <a:pt x="2910865" y="35725"/>
                  </a:cubicBezTo>
                  <a:lnTo>
                    <a:pt x="2910865" y="542316"/>
                  </a:lnTo>
                  <a:cubicBezTo>
                    <a:pt x="2910865" y="551791"/>
                    <a:pt x="2907101" y="560877"/>
                    <a:pt x="2900401" y="567577"/>
                  </a:cubicBezTo>
                  <a:cubicBezTo>
                    <a:pt x="2893702" y="574277"/>
                    <a:pt x="2884615" y="578041"/>
                    <a:pt x="2875140" y="578041"/>
                  </a:cubicBezTo>
                  <a:lnTo>
                    <a:pt x="35725" y="578041"/>
                  </a:lnTo>
                  <a:cubicBezTo>
                    <a:pt x="15995" y="578041"/>
                    <a:pt x="0" y="562046"/>
                    <a:pt x="0" y="542316"/>
                  </a:cubicBezTo>
                  <a:lnTo>
                    <a:pt x="0" y="35725"/>
                  </a:lnTo>
                  <a:cubicBezTo>
                    <a:pt x="0" y="15995"/>
                    <a:pt x="15995" y="0"/>
                    <a:pt x="35725" y="0"/>
                  </a:cubicBezTo>
                  <a:close/>
                </a:path>
              </a:pathLst>
            </a:custGeom>
            <a:solidFill>
              <a:srgbClr val="75827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910865" cy="635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023552" y="7950155"/>
            <a:ext cx="10728633" cy="192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37"/>
              </a:lnSpc>
            </a:pPr>
            <a:r>
              <a:rPr lang="en-US" sz="3098" b="1">
                <a:solidFill>
                  <a:srgbClr val="F5F5F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Apprendre le français à partir </a:t>
            </a:r>
          </a:p>
          <a:p>
            <a:pPr marL="0" lvl="0" indent="0" algn="ctr">
              <a:lnSpc>
                <a:spcPts val="4337"/>
              </a:lnSpc>
            </a:pPr>
            <a:r>
              <a:rPr lang="en-US" sz="3098" b="1">
                <a:solidFill>
                  <a:srgbClr val="F5F5F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des langues d'origine des apprenant.e.s</a:t>
            </a:r>
          </a:p>
          <a:p>
            <a:pPr marL="0" lvl="0" indent="0" algn="ctr">
              <a:lnSpc>
                <a:spcPts val="2517"/>
              </a:lnSpc>
            </a:pPr>
            <a:endParaRPr lang="en-US" sz="3098" b="1">
              <a:solidFill>
                <a:srgbClr val="F5F5F4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  <a:p>
            <a:pPr marL="0" lvl="0" indent="0" algn="ctr">
              <a:lnSpc>
                <a:spcPts val="4337"/>
              </a:lnSpc>
            </a:pPr>
            <a:r>
              <a:rPr lang="en-US" sz="3098" b="1">
                <a:solidFill>
                  <a:srgbClr val="F5F5F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Rencontre thématique Réseau Alpha - 26/05/26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9745" y="8776979"/>
            <a:ext cx="5036818" cy="114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7"/>
              </a:lnSpc>
            </a:pPr>
            <a:r>
              <a:rPr lang="en-US" sz="2798" dirty="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31 rue Bobillot, 75013 Paris</a:t>
            </a:r>
          </a:p>
          <a:p>
            <a:pPr marL="0" lvl="0" indent="0" algn="l">
              <a:lnSpc>
                <a:spcPts val="1397"/>
              </a:lnSpc>
            </a:pPr>
            <a:endParaRPr lang="en-US" sz="2798" dirty="0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3917"/>
              </a:lnSpc>
            </a:pPr>
            <a:r>
              <a:rPr lang="en-US" sz="2798" dirty="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https://croiseedeslangues.fr/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6531" y="1568583"/>
            <a:ext cx="15598056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51"/>
              </a:lnSpc>
            </a:pPr>
            <a:r>
              <a:rPr lang="en-US" sz="8292">
                <a:solidFill>
                  <a:srgbClr val="0097B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Nos activités</a:t>
            </a: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918503" y="1680720"/>
            <a:ext cx="1737098" cy="5147826"/>
            <a:chOff x="0" y="0"/>
            <a:chExt cx="6350000" cy="1881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18817994"/>
            </a:xfrm>
            <a:custGeom>
              <a:avLst/>
              <a:gdLst/>
              <a:ahLst/>
              <a:cxnLst/>
              <a:rect l="l" t="t" r="r" b="b"/>
              <a:pathLst>
                <a:path w="6350000" h="18817994">
                  <a:moveTo>
                    <a:pt x="3175000" y="0"/>
                  </a:moveTo>
                  <a:cubicBezTo>
                    <a:pt x="1421496" y="0"/>
                    <a:pt x="0" y="4212551"/>
                    <a:pt x="0" y="9408997"/>
                  </a:cubicBezTo>
                  <a:cubicBezTo>
                    <a:pt x="0" y="14605443"/>
                    <a:pt x="1421496" y="18817994"/>
                    <a:pt x="3175000" y="18817994"/>
                  </a:cubicBezTo>
                  <a:cubicBezTo>
                    <a:pt x="4928504" y="18817994"/>
                    <a:pt x="6350000" y="14605443"/>
                    <a:pt x="6350000" y="9408997"/>
                  </a:cubicBezTo>
                  <a:cubicBezTo>
                    <a:pt x="6350000" y="4212551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08189" y="3736551"/>
            <a:ext cx="4550841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34"/>
              </a:lnSpc>
            </a:pPr>
            <a:r>
              <a:rPr lang="en-US" sz="5195">
                <a:solidFill>
                  <a:srgbClr val="F5F5F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FORMATIONS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73935" y="7609350"/>
            <a:ext cx="1246627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4"/>
              </a:lnSpc>
            </a:pPr>
            <a:r>
              <a:rPr lang="en-US" sz="6395" b="1">
                <a:solidFill>
                  <a:srgbClr val="F5F5F4"/>
                </a:solidFill>
                <a:latin typeface="Checkpoint Bold"/>
                <a:ea typeface="Checkpoint Bold"/>
                <a:cs typeface="Checkpoint Bold"/>
                <a:sym typeface="Checkpoint Bold"/>
              </a:rPr>
              <a:t>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47309" y="8186808"/>
            <a:ext cx="1246627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4"/>
              </a:lnSpc>
            </a:pPr>
            <a:r>
              <a:rPr lang="en-US" sz="6395" b="1">
                <a:solidFill>
                  <a:srgbClr val="F5F5F4"/>
                </a:solidFill>
                <a:latin typeface="Checkpoint Bold"/>
                <a:ea typeface="Checkpoint Bold"/>
                <a:cs typeface="Checkpoint Bold"/>
                <a:sym typeface="Checkpoint Bold"/>
              </a:rPr>
              <a:t>V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29090" y="3264033"/>
            <a:ext cx="8717976" cy="199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60"/>
              </a:lnSpc>
            </a:pPr>
            <a:r>
              <a:rPr lang="en-US" sz="2633" b="1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Français langue étrangère</a:t>
            </a:r>
          </a:p>
          <a:p>
            <a:pPr marL="0" lvl="0" indent="0" algn="l">
              <a:lnSpc>
                <a:spcPts val="3160"/>
              </a:lnSpc>
            </a:pPr>
            <a:r>
              <a:rPr lang="en-US" sz="2633" b="1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Alphabétisation</a:t>
            </a:r>
          </a:p>
          <a:p>
            <a:pPr marL="0" lvl="0" indent="0" algn="l">
              <a:lnSpc>
                <a:spcPts val="3160"/>
              </a:lnSpc>
            </a:pPr>
            <a:r>
              <a:rPr lang="en-US" sz="2633" b="1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Remise à niveau - illettrisme</a:t>
            </a:r>
          </a:p>
          <a:p>
            <a:pPr marL="0" lvl="0" indent="0" algn="l">
              <a:lnSpc>
                <a:spcPts val="3160"/>
              </a:lnSpc>
            </a:pPr>
            <a:r>
              <a:rPr lang="en-US" sz="2633" b="1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Numérique et accès aux droits</a:t>
            </a:r>
          </a:p>
          <a:p>
            <a:pPr marL="0" lvl="0" indent="0" algn="l">
              <a:lnSpc>
                <a:spcPts val="3160"/>
              </a:lnSpc>
            </a:pPr>
            <a:r>
              <a:rPr lang="en-US" sz="2633" b="1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Formation de formateurs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37917" y="5247007"/>
            <a:ext cx="9216855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60"/>
              </a:lnSpc>
              <a:spcBef>
                <a:spcPct val="0"/>
              </a:spcBef>
            </a:pPr>
            <a:endParaRPr/>
          </a:p>
          <a:p>
            <a:pPr marL="0" lvl="0" indent="0" algn="l">
              <a:lnSpc>
                <a:spcPts val="3160"/>
              </a:lnSpc>
              <a:spcBef>
                <a:spcPct val="0"/>
              </a:spcBef>
            </a:pPr>
            <a:r>
              <a:rPr lang="en-US" sz="2633" b="1" u="none" strike="noStrike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Développement d'approches pédagogiques autour du plurilinguisme et de la didactique intégrée des langues et création d’activités</a:t>
            </a:r>
          </a:p>
          <a:p>
            <a:pPr marL="0" lvl="0" indent="0" algn="l">
              <a:lnSpc>
                <a:spcPts val="3160"/>
              </a:lnSpc>
              <a:spcBef>
                <a:spcPct val="0"/>
              </a:spcBef>
            </a:pPr>
            <a:r>
              <a:rPr lang="en-US" sz="2633" b="1" u="none" strike="noStrike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Participation à des colloques</a:t>
            </a:r>
          </a:p>
          <a:p>
            <a:pPr marL="0" lvl="0" indent="0" algn="l">
              <a:lnSpc>
                <a:spcPts val="3160"/>
              </a:lnSpc>
              <a:spcBef>
                <a:spcPct val="0"/>
              </a:spcBef>
            </a:pPr>
            <a:r>
              <a:rPr lang="en-US" sz="2633" b="1" u="none" strike="noStrike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Atelier Langues en Jeux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09593" y="8177283"/>
            <a:ext cx="6518316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60"/>
              </a:lnSpc>
              <a:spcBef>
                <a:spcPct val="0"/>
              </a:spcBef>
            </a:pPr>
            <a:r>
              <a:rPr lang="en-US" sz="2633" b="1" u="none" strike="noStrike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Accompagnement associatif</a:t>
            </a:r>
          </a:p>
          <a:p>
            <a:pPr marL="0" lvl="0" indent="0" algn="l">
              <a:lnSpc>
                <a:spcPts val="3160"/>
              </a:lnSpc>
              <a:spcBef>
                <a:spcPct val="0"/>
              </a:spcBef>
            </a:pPr>
            <a:r>
              <a:rPr lang="en-US" sz="2633" b="1" u="none" strike="noStrike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Accompagnement scolaire</a:t>
            </a:r>
          </a:p>
          <a:p>
            <a:pPr marL="0" lvl="0" indent="0" algn="l">
              <a:lnSpc>
                <a:spcPts val="3160"/>
              </a:lnSpc>
              <a:spcBef>
                <a:spcPct val="0"/>
              </a:spcBef>
            </a:pPr>
            <a:r>
              <a:rPr lang="en-US" sz="2633" b="1" u="none" strike="noStrike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Médiation sociale</a:t>
            </a:r>
          </a:p>
          <a:p>
            <a:pPr marL="0" lvl="0" indent="0" algn="l">
              <a:lnSpc>
                <a:spcPts val="3160"/>
              </a:lnSpc>
              <a:spcBef>
                <a:spcPct val="0"/>
              </a:spcBef>
            </a:pPr>
            <a:r>
              <a:rPr lang="en-US" sz="2633" b="1" u="none" strike="noStrike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Ateliers par et pour les jeunes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7596" y="994039"/>
            <a:ext cx="503681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>
                <a:solidFill>
                  <a:srgbClr val="75827B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CROISÉE DES LANGUES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39152" y="990600"/>
            <a:ext cx="722014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079"/>
              </a:lnSpc>
            </a:pPr>
            <a:r>
              <a:rPr lang="en-US" sz="2199">
                <a:solidFill>
                  <a:srgbClr val="33333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Rencontre thématique Réseau Alpha - 26/05/26</a:t>
            </a:r>
          </a:p>
        </p:txBody>
      </p:sp>
      <p:grpSp>
        <p:nvGrpSpPr>
          <p:cNvPr id="13" name="Group 13"/>
          <p:cNvGrpSpPr/>
          <p:nvPr/>
        </p:nvGrpSpPr>
        <p:grpSpPr>
          <a:xfrm rot="-5400000">
            <a:off x="2686919" y="3211152"/>
            <a:ext cx="2257568" cy="6805527"/>
            <a:chOff x="0" y="0"/>
            <a:chExt cx="8252588" cy="248777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252589" cy="24877757"/>
            </a:xfrm>
            <a:custGeom>
              <a:avLst/>
              <a:gdLst/>
              <a:ahLst/>
              <a:cxnLst/>
              <a:rect l="l" t="t" r="r" b="b"/>
              <a:pathLst>
                <a:path w="8252589" h="24877757">
                  <a:moveTo>
                    <a:pt x="4126294" y="0"/>
                  </a:moveTo>
                  <a:cubicBezTo>
                    <a:pt x="1847405" y="0"/>
                    <a:pt x="0" y="5569076"/>
                    <a:pt x="0" y="12438879"/>
                  </a:cubicBezTo>
                  <a:cubicBezTo>
                    <a:pt x="0" y="19308682"/>
                    <a:pt x="1847405" y="24877757"/>
                    <a:pt x="4126294" y="24877757"/>
                  </a:cubicBezTo>
                  <a:cubicBezTo>
                    <a:pt x="6405184" y="24877757"/>
                    <a:pt x="8252589" y="19308682"/>
                    <a:pt x="8252589" y="12438879"/>
                  </a:cubicBezTo>
                  <a:cubicBezTo>
                    <a:pt x="8252589" y="5569076"/>
                    <a:pt x="6405184" y="0"/>
                    <a:pt x="4126294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96531" y="5776613"/>
            <a:ext cx="6078947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34"/>
              </a:lnSpc>
              <a:spcBef>
                <a:spcPct val="0"/>
              </a:spcBef>
            </a:pPr>
            <a:r>
              <a:rPr lang="en-US" sz="5195" b="1" u="none" strike="noStrike">
                <a:solidFill>
                  <a:srgbClr val="F5F5F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RECHERCHE ET ATELIERS</a:t>
            </a:r>
          </a:p>
        </p:txBody>
      </p:sp>
      <p:grpSp>
        <p:nvGrpSpPr>
          <p:cNvPr id="16" name="Group 16"/>
          <p:cNvGrpSpPr/>
          <p:nvPr/>
        </p:nvGrpSpPr>
        <p:grpSpPr>
          <a:xfrm rot="-5400000">
            <a:off x="5283016" y="6217732"/>
            <a:ext cx="2221716" cy="5500252"/>
            <a:chOff x="0" y="0"/>
            <a:chExt cx="8121532" cy="201062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1532" cy="20106294"/>
            </a:xfrm>
            <a:custGeom>
              <a:avLst/>
              <a:gdLst/>
              <a:ahLst/>
              <a:cxnLst/>
              <a:rect l="l" t="t" r="r" b="b"/>
              <a:pathLst>
                <a:path w="8121532" h="20106294">
                  <a:moveTo>
                    <a:pt x="4060766" y="0"/>
                  </a:moveTo>
                  <a:cubicBezTo>
                    <a:pt x="1818067" y="0"/>
                    <a:pt x="0" y="4500947"/>
                    <a:pt x="0" y="10053147"/>
                  </a:cubicBezTo>
                  <a:cubicBezTo>
                    <a:pt x="0" y="15605347"/>
                    <a:pt x="1818067" y="20106294"/>
                    <a:pt x="4060766" y="20106294"/>
                  </a:cubicBezTo>
                  <a:cubicBezTo>
                    <a:pt x="6303466" y="20106294"/>
                    <a:pt x="8121532" y="15605347"/>
                    <a:pt x="8121532" y="10053147"/>
                  </a:cubicBezTo>
                  <a:cubicBezTo>
                    <a:pt x="8121532" y="4500947"/>
                    <a:pt x="6303466" y="0"/>
                    <a:pt x="4060766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118453" y="8152275"/>
            <a:ext cx="4550841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34"/>
              </a:lnSpc>
              <a:spcBef>
                <a:spcPct val="0"/>
              </a:spcBef>
            </a:pPr>
            <a:r>
              <a:rPr lang="en-US" sz="5195" b="1" u="none" strike="noStrike">
                <a:solidFill>
                  <a:srgbClr val="F5F5F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ESPACE DE VIE SOCIALE</a:t>
            </a:r>
          </a:p>
        </p:txBody>
      </p:sp>
      <p:sp>
        <p:nvSpPr>
          <p:cNvPr id="19" name="Freeform 19"/>
          <p:cNvSpPr/>
          <p:nvPr/>
        </p:nvSpPr>
        <p:spPr>
          <a:xfrm>
            <a:off x="213139" y="0"/>
            <a:ext cx="1366784" cy="1366784"/>
          </a:xfrm>
          <a:custGeom>
            <a:avLst/>
            <a:gdLst/>
            <a:ahLst/>
            <a:cxnLst/>
            <a:rect l="l" t="t" r="r" b="b"/>
            <a:pathLst>
              <a:path w="1366784" h="1366784">
                <a:moveTo>
                  <a:pt x="0" y="0"/>
                </a:moveTo>
                <a:lnTo>
                  <a:pt x="1366785" y="0"/>
                </a:lnTo>
                <a:lnTo>
                  <a:pt x="1366785" y="1366784"/>
                </a:lnTo>
                <a:lnTo>
                  <a:pt x="0" y="1366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7596" y="994039"/>
            <a:ext cx="503681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>
                <a:solidFill>
                  <a:srgbClr val="75827B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CROISÉE DES LANGUES</a:t>
            </a:r>
          </a:p>
        </p:txBody>
      </p:sp>
      <p:sp>
        <p:nvSpPr>
          <p:cNvPr id="3" name="Freeform 3"/>
          <p:cNvSpPr/>
          <p:nvPr/>
        </p:nvSpPr>
        <p:spPr>
          <a:xfrm>
            <a:off x="213139" y="0"/>
            <a:ext cx="1366784" cy="1366784"/>
          </a:xfrm>
          <a:custGeom>
            <a:avLst/>
            <a:gdLst/>
            <a:ahLst/>
            <a:cxnLst/>
            <a:rect l="l" t="t" r="r" b="b"/>
            <a:pathLst>
              <a:path w="1366784" h="1366784">
                <a:moveTo>
                  <a:pt x="0" y="0"/>
                </a:moveTo>
                <a:lnTo>
                  <a:pt x="1366785" y="0"/>
                </a:lnTo>
                <a:lnTo>
                  <a:pt x="1366785" y="1366784"/>
                </a:lnTo>
                <a:lnTo>
                  <a:pt x="0" y="1366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466224" y="2901466"/>
            <a:ext cx="6190608" cy="6356834"/>
          </a:xfrm>
          <a:custGeom>
            <a:avLst/>
            <a:gdLst/>
            <a:ahLst/>
            <a:cxnLst/>
            <a:rect l="l" t="t" r="r" b="b"/>
            <a:pathLst>
              <a:path w="6190608" h="6356834">
                <a:moveTo>
                  <a:pt x="0" y="0"/>
                </a:moveTo>
                <a:lnTo>
                  <a:pt x="6190607" y="0"/>
                </a:lnTo>
                <a:lnTo>
                  <a:pt x="6190607" y="6356834"/>
                </a:lnTo>
                <a:lnTo>
                  <a:pt x="0" y="6356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790" t="-33771" r="-7271" b="-2342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6711642" y="2663324"/>
            <a:ext cx="5077856" cy="4960351"/>
          </a:xfrm>
          <a:custGeom>
            <a:avLst/>
            <a:gdLst/>
            <a:ahLst/>
            <a:cxnLst/>
            <a:rect l="l" t="t" r="r" b="b"/>
            <a:pathLst>
              <a:path w="5077856" h="4960351">
                <a:moveTo>
                  <a:pt x="0" y="0"/>
                </a:moveTo>
                <a:lnTo>
                  <a:pt x="5077855" y="0"/>
                </a:lnTo>
                <a:lnTo>
                  <a:pt x="5077855" y="4960352"/>
                </a:lnTo>
                <a:lnTo>
                  <a:pt x="0" y="49603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>
            <a:off x="292461" y="9258300"/>
            <a:ext cx="6161953" cy="546793"/>
            <a:chOff x="0" y="0"/>
            <a:chExt cx="1622901" cy="1440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2901" cy="144011"/>
            </a:xfrm>
            <a:custGeom>
              <a:avLst/>
              <a:gdLst/>
              <a:ahLst/>
              <a:cxnLst/>
              <a:rect l="l" t="t" r="r" b="b"/>
              <a:pathLst>
                <a:path w="1622901" h="144011">
                  <a:moveTo>
                    <a:pt x="64077" y="0"/>
                  </a:moveTo>
                  <a:lnTo>
                    <a:pt x="1558825" y="0"/>
                  </a:lnTo>
                  <a:cubicBezTo>
                    <a:pt x="1594213" y="0"/>
                    <a:pt x="1622901" y="28688"/>
                    <a:pt x="1622901" y="64077"/>
                  </a:cubicBezTo>
                  <a:lnTo>
                    <a:pt x="1622901" y="79934"/>
                  </a:lnTo>
                  <a:cubicBezTo>
                    <a:pt x="1622901" y="115323"/>
                    <a:pt x="1594213" y="144011"/>
                    <a:pt x="1558825" y="144011"/>
                  </a:cubicBezTo>
                  <a:lnTo>
                    <a:pt x="64077" y="144011"/>
                  </a:lnTo>
                  <a:cubicBezTo>
                    <a:pt x="28688" y="144011"/>
                    <a:pt x="0" y="115323"/>
                    <a:pt x="0" y="79934"/>
                  </a:cubicBezTo>
                  <a:lnTo>
                    <a:pt x="0" y="64077"/>
                  </a:lnTo>
                  <a:cubicBezTo>
                    <a:pt x="0" y="28688"/>
                    <a:pt x="28688" y="0"/>
                    <a:pt x="64077" y="0"/>
                  </a:cubicBezTo>
                  <a:close/>
                </a:path>
              </a:pathLst>
            </a:custGeom>
            <a:solidFill>
              <a:srgbClr val="75827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622901" cy="201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86216" y="7833226"/>
            <a:ext cx="6161953" cy="546793"/>
            <a:chOff x="0" y="0"/>
            <a:chExt cx="1622901" cy="1440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22901" cy="144011"/>
            </a:xfrm>
            <a:custGeom>
              <a:avLst/>
              <a:gdLst/>
              <a:ahLst/>
              <a:cxnLst/>
              <a:rect l="l" t="t" r="r" b="b"/>
              <a:pathLst>
                <a:path w="1622901" h="144011">
                  <a:moveTo>
                    <a:pt x="64077" y="0"/>
                  </a:moveTo>
                  <a:lnTo>
                    <a:pt x="1558825" y="0"/>
                  </a:lnTo>
                  <a:cubicBezTo>
                    <a:pt x="1594213" y="0"/>
                    <a:pt x="1622901" y="28688"/>
                    <a:pt x="1622901" y="64077"/>
                  </a:cubicBezTo>
                  <a:lnTo>
                    <a:pt x="1622901" y="79934"/>
                  </a:lnTo>
                  <a:cubicBezTo>
                    <a:pt x="1622901" y="115323"/>
                    <a:pt x="1594213" y="144011"/>
                    <a:pt x="1558825" y="144011"/>
                  </a:cubicBezTo>
                  <a:lnTo>
                    <a:pt x="64077" y="144011"/>
                  </a:lnTo>
                  <a:cubicBezTo>
                    <a:pt x="28688" y="144011"/>
                    <a:pt x="0" y="115323"/>
                    <a:pt x="0" y="79934"/>
                  </a:cubicBezTo>
                  <a:lnTo>
                    <a:pt x="0" y="64077"/>
                  </a:lnTo>
                  <a:cubicBezTo>
                    <a:pt x="0" y="28688"/>
                    <a:pt x="28688" y="0"/>
                    <a:pt x="64077" y="0"/>
                  </a:cubicBezTo>
                  <a:close/>
                </a:path>
              </a:pathLst>
            </a:custGeom>
            <a:solidFill>
              <a:srgbClr val="75827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622901" cy="201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905344" y="3284296"/>
            <a:ext cx="5380820" cy="6284170"/>
          </a:xfrm>
          <a:custGeom>
            <a:avLst/>
            <a:gdLst/>
            <a:ahLst/>
            <a:cxnLst/>
            <a:rect l="l" t="t" r="r" b="b"/>
            <a:pathLst>
              <a:path w="5380820" h="6284170">
                <a:moveTo>
                  <a:pt x="0" y="0"/>
                </a:moveTo>
                <a:lnTo>
                  <a:pt x="5380821" y="0"/>
                </a:lnTo>
                <a:lnTo>
                  <a:pt x="5380821" y="6284169"/>
                </a:lnTo>
                <a:lnTo>
                  <a:pt x="0" y="6284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146464" y="1810275"/>
            <a:ext cx="1807486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1"/>
              </a:lnSpc>
            </a:pPr>
            <a:r>
              <a:rPr lang="en-US" sz="4293">
                <a:solidFill>
                  <a:srgbClr val="0097B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Valoriser les langues familiales pour renforcer l’estime de soi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39152" y="990600"/>
            <a:ext cx="722014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079"/>
              </a:lnSpc>
            </a:pPr>
            <a:r>
              <a:rPr lang="en-US" sz="2199">
                <a:solidFill>
                  <a:srgbClr val="33333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Rencontre thématique Réseau Alpha - 26/05/26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777063" y="9182100"/>
            <a:ext cx="8160822" cy="62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6"/>
              </a:lnSpc>
              <a:spcBef>
                <a:spcPct val="0"/>
              </a:spcBef>
            </a:pPr>
            <a:r>
              <a:rPr lang="en-US" sz="3597" b="1">
                <a:solidFill>
                  <a:srgbClr val="F5F5F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La main des langues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86782" y="7757026"/>
            <a:ext cx="8160822" cy="62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6"/>
              </a:lnSpc>
              <a:spcBef>
                <a:spcPct val="0"/>
              </a:spcBef>
            </a:pPr>
            <a:r>
              <a:rPr lang="en-US" sz="3597" b="1">
                <a:solidFill>
                  <a:srgbClr val="F5F5F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Au tour des langues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2648169" y="9162901"/>
            <a:ext cx="5174806" cy="546793"/>
            <a:chOff x="0" y="0"/>
            <a:chExt cx="1362912" cy="14401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62912" cy="144011"/>
            </a:xfrm>
            <a:custGeom>
              <a:avLst/>
              <a:gdLst/>
              <a:ahLst/>
              <a:cxnLst/>
              <a:rect l="l" t="t" r="r" b="b"/>
              <a:pathLst>
                <a:path w="1362912" h="144011">
                  <a:moveTo>
                    <a:pt x="72006" y="0"/>
                  </a:moveTo>
                  <a:lnTo>
                    <a:pt x="1290906" y="0"/>
                  </a:lnTo>
                  <a:cubicBezTo>
                    <a:pt x="1330674" y="0"/>
                    <a:pt x="1362912" y="32238"/>
                    <a:pt x="1362912" y="72006"/>
                  </a:cubicBezTo>
                  <a:lnTo>
                    <a:pt x="1362912" y="72006"/>
                  </a:lnTo>
                  <a:cubicBezTo>
                    <a:pt x="1362912" y="91103"/>
                    <a:pt x="1355326" y="109418"/>
                    <a:pt x="1341822" y="122921"/>
                  </a:cubicBezTo>
                  <a:cubicBezTo>
                    <a:pt x="1328318" y="136425"/>
                    <a:pt x="1310003" y="144011"/>
                    <a:pt x="1290906" y="144011"/>
                  </a:cubicBezTo>
                  <a:lnTo>
                    <a:pt x="72006" y="144011"/>
                  </a:lnTo>
                  <a:cubicBezTo>
                    <a:pt x="52909" y="144011"/>
                    <a:pt x="34594" y="136425"/>
                    <a:pt x="21090" y="122921"/>
                  </a:cubicBezTo>
                  <a:cubicBezTo>
                    <a:pt x="7586" y="109418"/>
                    <a:pt x="0" y="91103"/>
                    <a:pt x="0" y="72006"/>
                  </a:cubicBezTo>
                  <a:lnTo>
                    <a:pt x="0" y="72006"/>
                  </a:lnTo>
                  <a:cubicBezTo>
                    <a:pt x="0" y="52909"/>
                    <a:pt x="7586" y="34594"/>
                    <a:pt x="21090" y="21090"/>
                  </a:cubicBezTo>
                  <a:cubicBezTo>
                    <a:pt x="34594" y="7586"/>
                    <a:pt x="52909" y="0"/>
                    <a:pt x="72006" y="0"/>
                  </a:cubicBezTo>
                  <a:close/>
                </a:path>
              </a:pathLst>
            </a:custGeom>
            <a:solidFill>
              <a:srgbClr val="75827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362912" cy="201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155161" y="9086701"/>
            <a:ext cx="8160822" cy="62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6"/>
              </a:lnSpc>
              <a:spcBef>
                <a:spcPct val="0"/>
              </a:spcBef>
            </a:pPr>
            <a:r>
              <a:rPr lang="en-US" sz="3597" b="1">
                <a:solidFill>
                  <a:srgbClr val="F5F5F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Dans ma langue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37752" y="9953625"/>
            <a:ext cx="2327315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133" i="1">
                <a:solidFill>
                  <a:srgbClr val="000000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D’après Giota Gatsi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7596" y="994039"/>
            <a:ext cx="503681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>
                <a:solidFill>
                  <a:srgbClr val="75827B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CROISÉE DES LANGUES</a:t>
            </a:r>
          </a:p>
        </p:txBody>
      </p:sp>
      <p:sp>
        <p:nvSpPr>
          <p:cNvPr id="3" name="Freeform 3"/>
          <p:cNvSpPr/>
          <p:nvPr/>
        </p:nvSpPr>
        <p:spPr>
          <a:xfrm>
            <a:off x="213139" y="0"/>
            <a:ext cx="1366784" cy="1366784"/>
          </a:xfrm>
          <a:custGeom>
            <a:avLst/>
            <a:gdLst/>
            <a:ahLst/>
            <a:cxnLst/>
            <a:rect l="l" t="t" r="r" b="b"/>
            <a:pathLst>
              <a:path w="1366784" h="1366784">
                <a:moveTo>
                  <a:pt x="0" y="0"/>
                </a:moveTo>
                <a:lnTo>
                  <a:pt x="1366785" y="0"/>
                </a:lnTo>
                <a:lnTo>
                  <a:pt x="1366785" y="1366784"/>
                </a:lnTo>
                <a:lnTo>
                  <a:pt x="0" y="1366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3855573" y="2725590"/>
            <a:ext cx="11886197" cy="798605"/>
            <a:chOff x="0" y="0"/>
            <a:chExt cx="3130521" cy="2103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30521" cy="210332"/>
            </a:xfrm>
            <a:custGeom>
              <a:avLst/>
              <a:gdLst/>
              <a:ahLst/>
              <a:cxnLst/>
              <a:rect l="l" t="t" r="r" b="b"/>
              <a:pathLst>
                <a:path w="3130521" h="210332">
                  <a:moveTo>
                    <a:pt x="33218" y="0"/>
                  </a:moveTo>
                  <a:lnTo>
                    <a:pt x="3097303" y="0"/>
                  </a:lnTo>
                  <a:cubicBezTo>
                    <a:pt x="3115649" y="0"/>
                    <a:pt x="3130521" y="14872"/>
                    <a:pt x="3130521" y="33218"/>
                  </a:cubicBezTo>
                  <a:lnTo>
                    <a:pt x="3130521" y="177114"/>
                  </a:lnTo>
                  <a:cubicBezTo>
                    <a:pt x="3130521" y="185924"/>
                    <a:pt x="3127021" y="194373"/>
                    <a:pt x="3120791" y="200603"/>
                  </a:cubicBezTo>
                  <a:cubicBezTo>
                    <a:pt x="3114562" y="206832"/>
                    <a:pt x="3106113" y="210332"/>
                    <a:pt x="3097303" y="210332"/>
                  </a:cubicBezTo>
                  <a:lnTo>
                    <a:pt x="33218" y="210332"/>
                  </a:lnTo>
                  <a:cubicBezTo>
                    <a:pt x="24408" y="210332"/>
                    <a:pt x="15959" y="206832"/>
                    <a:pt x="9729" y="200603"/>
                  </a:cubicBezTo>
                  <a:cubicBezTo>
                    <a:pt x="3500" y="194373"/>
                    <a:pt x="0" y="185924"/>
                    <a:pt x="0" y="177114"/>
                  </a:cubicBezTo>
                  <a:lnTo>
                    <a:pt x="0" y="33218"/>
                  </a:lnTo>
                  <a:cubicBezTo>
                    <a:pt x="0" y="24408"/>
                    <a:pt x="3500" y="15959"/>
                    <a:pt x="9729" y="9729"/>
                  </a:cubicBezTo>
                  <a:cubicBezTo>
                    <a:pt x="15959" y="3500"/>
                    <a:pt x="24408" y="0"/>
                    <a:pt x="33218" y="0"/>
                  </a:cubicBezTo>
                  <a:close/>
                </a:path>
              </a:pathLst>
            </a:custGeom>
            <a:solidFill>
              <a:srgbClr val="75827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3130521" cy="2008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51877" y="4686890"/>
            <a:ext cx="3964590" cy="3339423"/>
          </a:xfrm>
          <a:custGeom>
            <a:avLst/>
            <a:gdLst/>
            <a:ahLst/>
            <a:cxnLst/>
            <a:rect l="l" t="t" r="r" b="b"/>
            <a:pathLst>
              <a:path w="3964590" h="3339423">
                <a:moveTo>
                  <a:pt x="0" y="0"/>
                </a:moveTo>
                <a:lnTo>
                  <a:pt x="3964590" y="0"/>
                </a:lnTo>
                <a:lnTo>
                  <a:pt x="3964590" y="3339423"/>
                </a:lnTo>
                <a:lnTo>
                  <a:pt x="0" y="3339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18" r="-273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187622" y="8122557"/>
            <a:ext cx="4972436" cy="656157"/>
            <a:chOff x="0" y="0"/>
            <a:chExt cx="1309613" cy="1728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9613" cy="172815"/>
            </a:xfrm>
            <a:custGeom>
              <a:avLst/>
              <a:gdLst/>
              <a:ahLst/>
              <a:cxnLst/>
              <a:rect l="l" t="t" r="r" b="b"/>
              <a:pathLst>
                <a:path w="1309613" h="172815">
                  <a:moveTo>
                    <a:pt x="79405" y="0"/>
                  </a:moveTo>
                  <a:lnTo>
                    <a:pt x="1230207" y="0"/>
                  </a:lnTo>
                  <a:cubicBezTo>
                    <a:pt x="1251267" y="0"/>
                    <a:pt x="1271464" y="8366"/>
                    <a:pt x="1286355" y="23257"/>
                  </a:cubicBezTo>
                  <a:cubicBezTo>
                    <a:pt x="1301247" y="38149"/>
                    <a:pt x="1309613" y="58346"/>
                    <a:pt x="1309613" y="79405"/>
                  </a:cubicBezTo>
                  <a:lnTo>
                    <a:pt x="1309613" y="93410"/>
                  </a:lnTo>
                  <a:cubicBezTo>
                    <a:pt x="1309613" y="137264"/>
                    <a:pt x="1274062" y="172815"/>
                    <a:pt x="1230207" y="172815"/>
                  </a:cubicBezTo>
                  <a:lnTo>
                    <a:pt x="79405" y="172815"/>
                  </a:lnTo>
                  <a:cubicBezTo>
                    <a:pt x="35551" y="172815"/>
                    <a:pt x="0" y="137264"/>
                    <a:pt x="0" y="93410"/>
                  </a:cubicBezTo>
                  <a:lnTo>
                    <a:pt x="0" y="79405"/>
                  </a:lnTo>
                  <a:cubicBezTo>
                    <a:pt x="0" y="35551"/>
                    <a:pt x="35551" y="0"/>
                    <a:pt x="79405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309613" cy="229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692875" y="3924245"/>
            <a:ext cx="6891290" cy="2161554"/>
          </a:xfrm>
          <a:custGeom>
            <a:avLst/>
            <a:gdLst/>
            <a:ahLst/>
            <a:cxnLst/>
            <a:rect l="l" t="t" r="r" b="b"/>
            <a:pathLst>
              <a:path w="6891290" h="2161554">
                <a:moveTo>
                  <a:pt x="0" y="0"/>
                </a:moveTo>
                <a:lnTo>
                  <a:pt x="6891290" y="0"/>
                </a:lnTo>
                <a:lnTo>
                  <a:pt x="6891290" y="2161554"/>
                </a:lnTo>
                <a:lnTo>
                  <a:pt x="0" y="21615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760" t="-3997" r="-7737" b="-304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>
            <a:off x="5034744" y="6239507"/>
            <a:ext cx="6102535" cy="689000"/>
            <a:chOff x="0" y="0"/>
            <a:chExt cx="1607252" cy="1814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07252" cy="181465"/>
            </a:xfrm>
            <a:custGeom>
              <a:avLst/>
              <a:gdLst/>
              <a:ahLst/>
              <a:cxnLst/>
              <a:rect l="l" t="t" r="r" b="b"/>
              <a:pathLst>
                <a:path w="1607252" h="181465">
                  <a:moveTo>
                    <a:pt x="64701" y="0"/>
                  </a:moveTo>
                  <a:lnTo>
                    <a:pt x="1542551" y="0"/>
                  </a:lnTo>
                  <a:cubicBezTo>
                    <a:pt x="1578285" y="0"/>
                    <a:pt x="1607252" y="28967"/>
                    <a:pt x="1607252" y="64701"/>
                  </a:cubicBezTo>
                  <a:lnTo>
                    <a:pt x="1607252" y="116764"/>
                  </a:lnTo>
                  <a:cubicBezTo>
                    <a:pt x="1607252" y="133924"/>
                    <a:pt x="1600435" y="150381"/>
                    <a:pt x="1588302" y="162515"/>
                  </a:cubicBezTo>
                  <a:cubicBezTo>
                    <a:pt x="1576168" y="174648"/>
                    <a:pt x="1559711" y="181465"/>
                    <a:pt x="1542551" y="181465"/>
                  </a:cubicBezTo>
                  <a:lnTo>
                    <a:pt x="64701" y="181465"/>
                  </a:lnTo>
                  <a:cubicBezTo>
                    <a:pt x="47541" y="181465"/>
                    <a:pt x="31084" y="174648"/>
                    <a:pt x="18950" y="162515"/>
                  </a:cubicBezTo>
                  <a:cubicBezTo>
                    <a:pt x="6817" y="150381"/>
                    <a:pt x="0" y="133924"/>
                    <a:pt x="0" y="116764"/>
                  </a:cubicBezTo>
                  <a:lnTo>
                    <a:pt x="0" y="64701"/>
                  </a:lnTo>
                  <a:cubicBezTo>
                    <a:pt x="0" y="28967"/>
                    <a:pt x="28967" y="0"/>
                    <a:pt x="64701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607252" cy="238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225303" y="9400988"/>
            <a:ext cx="5221411" cy="578860"/>
            <a:chOff x="0" y="0"/>
            <a:chExt cx="1375186" cy="1524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75186" cy="152457"/>
            </a:xfrm>
            <a:custGeom>
              <a:avLst/>
              <a:gdLst/>
              <a:ahLst/>
              <a:cxnLst/>
              <a:rect l="l" t="t" r="r" b="b"/>
              <a:pathLst>
                <a:path w="1375186" h="152457">
                  <a:moveTo>
                    <a:pt x="75619" y="0"/>
                  </a:moveTo>
                  <a:lnTo>
                    <a:pt x="1299567" y="0"/>
                  </a:lnTo>
                  <a:cubicBezTo>
                    <a:pt x="1341331" y="0"/>
                    <a:pt x="1375186" y="33856"/>
                    <a:pt x="1375186" y="75619"/>
                  </a:cubicBezTo>
                  <a:lnTo>
                    <a:pt x="1375186" y="76838"/>
                  </a:lnTo>
                  <a:cubicBezTo>
                    <a:pt x="1375186" y="118601"/>
                    <a:pt x="1341331" y="152457"/>
                    <a:pt x="1299567" y="152457"/>
                  </a:cubicBezTo>
                  <a:lnTo>
                    <a:pt x="75619" y="152457"/>
                  </a:lnTo>
                  <a:cubicBezTo>
                    <a:pt x="33856" y="152457"/>
                    <a:pt x="0" y="118601"/>
                    <a:pt x="0" y="76838"/>
                  </a:cubicBezTo>
                  <a:lnTo>
                    <a:pt x="0" y="75619"/>
                  </a:lnTo>
                  <a:cubicBezTo>
                    <a:pt x="0" y="33856"/>
                    <a:pt x="33856" y="0"/>
                    <a:pt x="75619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375186" cy="209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518767" y="5740382"/>
            <a:ext cx="5018485" cy="1232438"/>
          </a:xfrm>
          <a:custGeom>
            <a:avLst/>
            <a:gdLst/>
            <a:ahLst/>
            <a:cxnLst/>
            <a:rect l="l" t="t" r="r" b="b"/>
            <a:pathLst>
              <a:path w="5018485" h="1232438">
                <a:moveTo>
                  <a:pt x="0" y="0"/>
                </a:moveTo>
                <a:lnTo>
                  <a:pt x="5018485" y="0"/>
                </a:lnTo>
                <a:lnTo>
                  <a:pt x="5018485" y="1232438"/>
                </a:lnTo>
                <a:lnTo>
                  <a:pt x="0" y="12324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375" b="-484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>
            <a:off x="10039152" y="7111251"/>
            <a:ext cx="7952200" cy="1071053"/>
          </a:xfrm>
          <a:custGeom>
            <a:avLst/>
            <a:gdLst/>
            <a:ahLst/>
            <a:cxnLst/>
            <a:rect l="l" t="t" r="r" b="b"/>
            <a:pathLst>
              <a:path w="7952200" h="1071053">
                <a:moveTo>
                  <a:pt x="0" y="0"/>
                </a:moveTo>
                <a:lnTo>
                  <a:pt x="7952200" y="0"/>
                </a:lnTo>
                <a:lnTo>
                  <a:pt x="7952200" y="1071053"/>
                </a:lnTo>
                <a:lnTo>
                  <a:pt x="0" y="10710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/>
          <p:nvPr/>
        </p:nvSpPr>
        <p:spPr>
          <a:xfrm>
            <a:off x="12609305" y="8320735"/>
            <a:ext cx="4837409" cy="915959"/>
          </a:xfrm>
          <a:custGeom>
            <a:avLst/>
            <a:gdLst/>
            <a:ahLst/>
            <a:cxnLst/>
            <a:rect l="l" t="t" r="r" b="b"/>
            <a:pathLst>
              <a:path w="4837409" h="915959">
                <a:moveTo>
                  <a:pt x="0" y="0"/>
                </a:moveTo>
                <a:lnTo>
                  <a:pt x="4837409" y="0"/>
                </a:lnTo>
                <a:lnTo>
                  <a:pt x="4837409" y="915959"/>
                </a:lnTo>
                <a:lnTo>
                  <a:pt x="0" y="9159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TextBox 21"/>
          <p:cNvSpPr txBox="1"/>
          <p:nvPr/>
        </p:nvSpPr>
        <p:spPr>
          <a:xfrm>
            <a:off x="-1436259" y="8094493"/>
            <a:ext cx="8160822" cy="62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6"/>
              </a:lnSpc>
              <a:spcBef>
                <a:spcPct val="0"/>
              </a:spcBef>
            </a:pPr>
            <a:r>
              <a:rPr lang="en-US" sz="3597" b="1">
                <a:solidFill>
                  <a:srgbClr val="F5F5F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Le temps plurilingue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570" y="1677840"/>
            <a:ext cx="1807486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1"/>
              </a:lnSpc>
            </a:pPr>
            <a:r>
              <a:rPr lang="en-US" sz="4293">
                <a:solidFill>
                  <a:srgbClr val="0097B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S’appuyer sur les langues familiales pour apprendre le français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39152" y="990600"/>
            <a:ext cx="722014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079"/>
              </a:lnSpc>
            </a:pPr>
            <a:r>
              <a:rPr lang="en-US" sz="2199">
                <a:solidFill>
                  <a:srgbClr val="33333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Rencontre thématique Réseau Alpha - 26/05/26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366901" y="2804479"/>
            <a:ext cx="7282325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4"/>
              </a:lnSpc>
            </a:pPr>
            <a:r>
              <a:rPr lang="en-US" sz="3895" b="1">
                <a:solidFill>
                  <a:srgbClr val="F5F5F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FRANCAIS LANGUE ETRANGERE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936005" y="6255982"/>
            <a:ext cx="8160822" cy="62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6"/>
              </a:lnSpc>
              <a:spcBef>
                <a:spcPct val="0"/>
              </a:spcBef>
            </a:pPr>
            <a:r>
              <a:rPr lang="en-US" sz="3597" b="1">
                <a:solidFill>
                  <a:srgbClr val="F5F5F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Grammaire - conjugaison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663350" y="9324788"/>
            <a:ext cx="8160822" cy="62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6"/>
              </a:lnSpc>
              <a:spcBef>
                <a:spcPct val="0"/>
              </a:spcBef>
            </a:pPr>
            <a:r>
              <a:rPr lang="en-US" sz="3597" b="1">
                <a:solidFill>
                  <a:srgbClr val="F5F5F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Lexique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7596" y="994039"/>
            <a:ext cx="503681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>
                <a:solidFill>
                  <a:srgbClr val="75827B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CROISÉE DES LANGUES</a:t>
            </a:r>
          </a:p>
        </p:txBody>
      </p:sp>
      <p:sp>
        <p:nvSpPr>
          <p:cNvPr id="3" name="Freeform 3"/>
          <p:cNvSpPr/>
          <p:nvPr/>
        </p:nvSpPr>
        <p:spPr>
          <a:xfrm>
            <a:off x="213139" y="0"/>
            <a:ext cx="1366784" cy="1366784"/>
          </a:xfrm>
          <a:custGeom>
            <a:avLst/>
            <a:gdLst/>
            <a:ahLst/>
            <a:cxnLst/>
            <a:rect l="l" t="t" r="r" b="b"/>
            <a:pathLst>
              <a:path w="1366784" h="1366784">
                <a:moveTo>
                  <a:pt x="0" y="0"/>
                </a:moveTo>
                <a:lnTo>
                  <a:pt x="1366785" y="0"/>
                </a:lnTo>
                <a:lnTo>
                  <a:pt x="1366785" y="1366784"/>
                </a:lnTo>
                <a:lnTo>
                  <a:pt x="0" y="1366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008709" y="9181003"/>
            <a:ext cx="4972436" cy="656157"/>
            <a:chOff x="0" y="0"/>
            <a:chExt cx="1309613" cy="1728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9613" cy="172815"/>
            </a:xfrm>
            <a:custGeom>
              <a:avLst/>
              <a:gdLst/>
              <a:ahLst/>
              <a:cxnLst/>
              <a:rect l="l" t="t" r="r" b="b"/>
              <a:pathLst>
                <a:path w="1309613" h="172815">
                  <a:moveTo>
                    <a:pt x="79405" y="0"/>
                  </a:moveTo>
                  <a:lnTo>
                    <a:pt x="1230207" y="0"/>
                  </a:lnTo>
                  <a:cubicBezTo>
                    <a:pt x="1251267" y="0"/>
                    <a:pt x="1271464" y="8366"/>
                    <a:pt x="1286355" y="23257"/>
                  </a:cubicBezTo>
                  <a:cubicBezTo>
                    <a:pt x="1301247" y="38149"/>
                    <a:pt x="1309613" y="58346"/>
                    <a:pt x="1309613" y="79405"/>
                  </a:cubicBezTo>
                  <a:lnTo>
                    <a:pt x="1309613" y="93410"/>
                  </a:lnTo>
                  <a:cubicBezTo>
                    <a:pt x="1309613" y="137264"/>
                    <a:pt x="1274062" y="172815"/>
                    <a:pt x="1230207" y="172815"/>
                  </a:cubicBezTo>
                  <a:lnTo>
                    <a:pt x="79405" y="172815"/>
                  </a:lnTo>
                  <a:cubicBezTo>
                    <a:pt x="35551" y="172815"/>
                    <a:pt x="0" y="137264"/>
                    <a:pt x="0" y="93410"/>
                  </a:cubicBezTo>
                  <a:lnTo>
                    <a:pt x="0" y="79405"/>
                  </a:lnTo>
                  <a:cubicBezTo>
                    <a:pt x="0" y="35551"/>
                    <a:pt x="35551" y="0"/>
                    <a:pt x="79405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309613" cy="229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200902" y="2511744"/>
            <a:ext cx="11886197" cy="798605"/>
            <a:chOff x="0" y="0"/>
            <a:chExt cx="3130521" cy="2103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30521" cy="210332"/>
            </a:xfrm>
            <a:custGeom>
              <a:avLst/>
              <a:gdLst/>
              <a:ahLst/>
              <a:cxnLst/>
              <a:rect l="l" t="t" r="r" b="b"/>
              <a:pathLst>
                <a:path w="3130521" h="210332">
                  <a:moveTo>
                    <a:pt x="33218" y="0"/>
                  </a:moveTo>
                  <a:lnTo>
                    <a:pt x="3097303" y="0"/>
                  </a:lnTo>
                  <a:cubicBezTo>
                    <a:pt x="3115649" y="0"/>
                    <a:pt x="3130521" y="14872"/>
                    <a:pt x="3130521" y="33218"/>
                  </a:cubicBezTo>
                  <a:lnTo>
                    <a:pt x="3130521" y="177114"/>
                  </a:lnTo>
                  <a:cubicBezTo>
                    <a:pt x="3130521" y="185924"/>
                    <a:pt x="3127021" y="194373"/>
                    <a:pt x="3120791" y="200603"/>
                  </a:cubicBezTo>
                  <a:cubicBezTo>
                    <a:pt x="3114562" y="206832"/>
                    <a:pt x="3106113" y="210332"/>
                    <a:pt x="3097303" y="210332"/>
                  </a:cubicBezTo>
                  <a:lnTo>
                    <a:pt x="33218" y="210332"/>
                  </a:lnTo>
                  <a:cubicBezTo>
                    <a:pt x="24408" y="210332"/>
                    <a:pt x="15959" y="206832"/>
                    <a:pt x="9729" y="200603"/>
                  </a:cubicBezTo>
                  <a:cubicBezTo>
                    <a:pt x="3500" y="194373"/>
                    <a:pt x="0" y="185924"/>
                    <a:pt x="0" y="177114"/>
                  </a:cubicBezTo>
                  <a:lnTo>
                    <a:pt x="0" y="33218"/>
                  </a:lnTo>
                  <a:cubicBezTo>
                    <a:pt x="0" y="24408"/>
                    <a:pt x="3500" y="15959"/>
                    <a:pt x="9729" y="9729"/>
                  </a:cubicBezTo>
                  <a:cubicBezTo>
                    <a:pt x="15959" y="3500"/>
                    <a:pt x="24408" y="0"/>
                    <a:pt x="33218" y="0"/>
                  </a:cubicBezTo>
                  <a:close/>
                </a:path>
              </a:pathLst>
            </a:custGeom>
            <a:solidFill>
              <a:srgbClr val="75827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3130521" cy="2008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582920" y="4955610"/>
            <a:ext cx="5110626" cy="3838153"/>
          </a:xfrm>
          <a:custGeom>
            <a:avLst/>
            <a:gdLst/>
            <a:ahLst/>
            <a:cxnLst/>
            <a:rect l="l" t="t" r="r" b="b"/>
            <a:pathLst>
              <a:path w="5110626" h="3838153">
                <a:moveTo>
                  <a:pt x="0" y="0"/>
                </a:moveTo>
                <a:lnTo>
                  <a:pt x="5110626" y="0"/>
                </a:lnTo>
                <a:lnTo>
                  <a:pt x="5110626" y="3838153"/>
                </a:lnTo>
                <a:lnTo>
                  <a:pt x="0" y="3838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" r="-52064" b="-3989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8725466" y="4134119"/>
            <a:ext cx="3575324" cy="4659644"/>
          </a:xfrm>
          <a:custGeom>
            <a:avLst/>
            <a:gdLst/>
            <a:ahLst/>
            <a:cxnLst/>
            <a:rect l="l" t="t" r="r" b="b"/>
            <a:pathLst>
              <a:path w="3575324" h="4659644">
                <a:moveTo>
                  <a:pt x="0" y="0"/>
                </a:moveTo>
                <a:lnTo>
                  <a:pt x="3575325" y="0"/>
                </a:lnTo>
                <a:lnTo>
                  <a:pt x="3575325" y="4659644"/>
                </a:lnTo>
                <a:lnTo>
                  <a:pt x="0" y="46596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3974" t="-12537" r="-7340" b="-12422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752736" y="3624673"/>
            <a:ext cx="6204566" cy="5392064"/>
          </a:xfrm>
          <a:custGeom>
            <a:avLst/>
            <a:gdLst/>
            <a:ahLst/>
            <a:cxnLst/>
            <a:rect l="l" t="t" r="r" b="b"/>
            <a:pathLst>
              <a:path w="6204566" h="5392064">
                <a:moveTo>
                  <a:pt x="0" y="0"/>
                </a:moveTo>
                <a:lnTo>
                  <a:pt x="6204566" y="0"/>
                </a:lnTo>
                <a:lnTo>
                  <a:pt x="6204566" y="5392064"/>
                </a:lnTo>
                <a:lnTo>
                  <a:pt x="0" y="53920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957" t="-4387" r="-3833" b="-2049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-615172" y="9152938"/>
            <a:ext cx="8160822" cy="62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6"/>
              </a:lnSpc>
              <a:spcBef>
                <a:spcPct val="0"/>
              </a:spcBef>
            </a:pPr>
            <a:r>
              <a:rPr lang="en-US" sz="3597" b="1">
                <a:solidFill>
                  <a:srgbClr val="F5F5F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Lire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570" y="1677840"/>
            <a:ext cx="1807486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1"/>
              </a:lnSpc>
            </a:pPr>
            <a:r>
              <a:rPr lang="en-US" sz="4293">
                <a:solidFill>
                  <a:srgbClr val="0097B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S’appuyer sur les langues familiales pour apprendre le français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39152" y="990600"/>
            <a:ext cx="722014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079"/>
              </a:lnSpc>
            </a:pPr>
            <a:r>
              <a:rPr lang="en-US" sz="2199">
                <a:solidFill>
                  <a:srgbClr val="33333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Rencontre thématique Réseau Alpha - 26/05/26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12230" y="2590633"/>
            <a:ext cx="7282325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4"/>
              </a:lnSpc>
            </a:pPr>
            <a:r>
              <a:rPr lang="en-US" sz="3895" b="1">
                <a:solidFill>
                  <a:srgbClr val="F5F5F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ALPHABETISATION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144000" y="9129298"/>
            <a:ext cx="8549546" cy="656157"/>
            <a:chOff x="0" y="0"/>
            <a:chExt cx="2251732" cy="1728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51732" cy="172815"/>
            </a:xfrm>
            <a:custGeom>
              <a:avLst/>
              <a:gdLst/>
              <a:ahLst/>
              <a:cxnLst/>
              <a:rect l="l" t="t" r="r" b="b"/>
              <a:pathLst>
                <a:path w="2251732" h="172815">
                  <a:moveTo>
                    <a:pt x="46182" y="0"/>
                  </a:moveTo>
                  <a:lnTo>
                    <a:pt x="2205550" y="0"/>
                  </a:lnTo>
                  <a:cubicBezTo>
                    <a:pt x="2231056" y="0"/>
                    <a:pt x="2251732" y="20677"/>
                    <a:pt x="2251732" y="46182"/>
                  </a:cubicBezTo>
                  <a:lnTo>
                    <a:pt x="2251732" y="126633"/>
                  </a:lnTo>
                  <a:cubicBezTo>
                    <a:pt x="2251732" y="138881"/>
                    <a:pt x="2246867" y="150628"/>
                    <a:pt x="2238206" y="159289"/>
                  </a:cubicBezTo>
                  <a:cubicBezTo>
                    <a:pt x="2229545" y="167949"/>
                    <a:pt x="2217798" y="172815"/>
                    <a:pt x="2205550" y="172815"/>
                  </a:cubicBezTo>
                  <a:lnTo>
                    <a:pt x="46182" y="172815"/>
                  </a:lnTo>
                  <a:cubicBezTo>
                    <a:pt x="20677" y="172815"/>
                    <a:pt x="0" y="152139"/>
                    <a:pt x="0" y="126633"/>
                  </a:cubicBezTo>
                  <a:lnTo>
                    <a:pt x="0" y="46182"/>
                  </a:lnTo>
                  <a:cubicBezTo>
                    <a:pt x="0" y="33934"/>
                    <a:pt x="4866" y="22187"/>
                    <a:pt x="13526" y="13526"/>
                  </a:cubicBezTo>
                  <a:cubicBezTo>
                    <a:pt x="22187" y="4866"/>
                    <a:pt x="33934" y="0"/>
                    <a:pt x="46182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2251732" cy="229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353392" y="9095278"/>
            <a:ext cx="8160822" cy="62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6"/>
              </a:lnSpc>
              <a:spcBef>
                <a:spcPct val="0"/>
              </a:spcBef>
            </a:pPr>
            <a:r>
              <a:rPr lang="en-US" sz="3597" b="1">
                <a:solidFill>
                  <a:srgbClr val="F5F5F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Ecrire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6531" y="1578108"/>
            <a:ext cx="15598056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91"/>
              </a:lnSpc>
            </a:pPr>
            <a:r>
              <a:rPr lang="en-US" sz="5993">
                <a:solidFill>
                  <a:srgbClr val="0097B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Formation de formateurs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08189" y="3736551"/>
            <a:ext cx="4550841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34"/>
              </a:lnSpc>
            </a:pPr>
            <a:r>
              <a:rPr lang="en-US" sz="5195">
                <a:solidFill>
                  <a:srgbClr val="F5F5F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FORMATIONS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73935" y="7609350"/>
            <a:ext cx="1246627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4"/>
              </a:lnSpc>
            </a:pPr>
            <a:r>
              <a:rPr lang="en-US" sz="6395" b="1">
                <a:solidFill>
                  <a:srgbClr val="F5F5F4"/>
                </a:solidFill>
                <a:latin typeface="Checkpoint Bold"/>
                <a:ea typeface="Checkpoint Bold"/>
                <a:cs typeface="Checkpoint Bold"/>
                <a:sym typeface="Checkpoint Bold"/>
              </a:rPr>
              <a:t>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47309" y="8186808"/>
            <a:ext cx="1246627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4"/>
              </a:lnSpc>
            </a:pPr>
            <a:r>
              <a:rPr lang="en-US" sz="6395" b="1">
                <a:solidFill>
                  <a:srgbClr val="F5F5F4"/>
                </a:solidFill>
                <a:latin typeface="Checkpoint Bold"/>
                <a:ea typeface="Checkpoint Bold"/>
                <a:cs typeface="Checkpoint Bold"/>
                <a:sym typeface="Checkpoint Bold"/>
              </a:rPr>
              <a:t>V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5510" y="2673483"/>
            <a:ext cx="17956979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3"/>
              </a:lnSpc>
            </a:pPr>
            <a:r>
              <a:rPr lang="en-US" sz="2819">
                <a:solidFill>
                  <a:srgbClr val="403F40"/>
                </a:solidFill>
                <a:latin typeface="Clear Sans"/>
                <a:ea typeface="Clear Sans"/>
                <a:cs typeface="Clear Sans"/>
                <a:sym typeface="Clear Sans"/>
              </a:rPr>
              <a:t>Les formations de formateurs s’adressent aux </a:t>
            </a:r>
            <a:r>
              <a:rPr lang="en-US" sz="2819" b="1">
                <a:solidFill>
                  <a:srgbClr val="403F4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professionnels</a:t>
            </a:r>
            <a:r>
              <a:rPr lang="en-US" sz="2819">
                <a:solidFill>
                  <a:srgbClr val="403F40"/>
                </a:solidFill>
                <a:latin typeface="Clear Sans"/>
                <a:ea typeface="Clear Sans"/>
                <a:cs typeface="Clear Sans"/>
                <a:sym typeface="Clear Sans"/>
              </a:rPr>
              <a:t> et aux </a:t>
            </a:r>
            <a:r>
              <a:rPr lang="en-US" sz="2819" b="1">
                <a:solidFill>
                  <a:srgbClr val="403F4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bénévoles</a:t>
            </a:r>
            <a:r>
              <a:rPr lang="en-US" sz="2819">
                <a:solidFill>
                  <a:srgbClr val="403F40"/>
                </a:solidFill>
                <a:latin typeface="Clear Sans"/>
                <a:ea typeface="Clear Sans"/>
                <a:cs typeface="Clear Sans"/>
                <a:sym typeface="Clear Sans"/>
              </a:rPr>
              <a:t> qui donnent des cours de </a:t>
            </a:r>
            <a:r>
              <a:rPr lang="en-US" sz="2819" b="1">
                <a:solidFill>
                  <a:srgbClr val="403F4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français langue étrangère</a:t>
            </a:r>
            <a:r>
              <a:rPr lang="en-US" sz="2819">
                <a:solidFill>
                  <a:srgbClr val="403F40"/>
                </a:solidFill>
                <a:latin typeface="Clear Sans"/>
                <a:ea typeface="Clear Sans"/>
                <a:cs typeface="Clear Sans"/>
                <a:sym typeface="Clear Sans"/>
              </a:rPr>
              <a:t> ainsi que d’</a:t>
            </a:r>
            <a:r>
              <a:rPr lang="en-US" sz="2819" b="1">
                <a:solidFill>
                  <a:srgbClr val="403F4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alphabétisation</a:t>
            </a:r>
            <a:r>
              <a:rPr lang="en-US" sz="2819">
                <a:solidFill>
                  <a:srgbClr val="403F40"/>
                </a:solidFill>
                <a:latin typeface="Clear Sans"/>
                <a:ea typeface="Clear Sans"/>
                <a:cs typeface="Clear Sans"/>
                <a:sym typeface="Clear Sans"/>
              </a:rPr>
              <a:t>. </a:t>
            </a:r>
          </a:p>
          <a:p>
            <a:pPr marL="0" lvl="0" indent="0" algn="just">
              <a:lnSpc>
                <a:spcPts val="3383"/>
              </a:lnSpc>
            </a:pPr>
            <a:r>
              <a:rPr lang="en-US" sz="2819">
                <a:solidFill>
                  <a:srgbClr val="403F40"/>
                </a:solidFill>
                <a:latin typeface="Clear Sans"/>
                <a:ea typeface="Clear Sans"/>
                <a:cs typeface="Clear Sans"/>
                <a:sym typeface="Clear Sans"/>
              </a:rPr>
              <a:t>Elles peuvent également être destinées à des </a:t>
            </a:r>
            <a:r>
              <a:rPr lang="en-US" sz="2819" b="1">
                <a:solidFill>
                  <a:srgbClr val="403F4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enseignants,</a:t>
            </a:r>
            <a:r>
              <a:rPr lang="en-US" sz="2819">
                <a:solidFill>
                  <a:srgbClr val="403F40"/>
                </a:solidFill>
                <a:latin typeface="Clear Sans"/>
                <a:ea typeface="Clear Sans"/>
                <a:cs typeface="Clear Sans"/>
                <a:sym typeface="Clear Sans"/>
              </a:rPr>
              <a:t> aux </a:t>
            </a:r>
            <a:r>
              <a:rPr lang="en-US" sz="2819" b="1">
                <a:solidFill>
                  <a:srgbClr val="403F4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intervenants sociaux </a:t>
            </a:r>
            <a:r>
              <a:rPr lang="en-US" sz="2819">
                <a:solidFill>
                  <a:srgbClr val="403F40"/>
                </a:solidFill>
                <a:latin typeface="Clear Sans"/>
                <a:ea typeface="Clear Sans"/>
                <a:cs typeface="Clear Sans"/>
                <a:sym typeface="Clear Sans"/>
              </a:rPr>
              <a:t>et ansi qu’aux </a:t>
            </a:r>
            <a:r>
              <a:rPr lang="en-US" sz="2819" b="1">
                <a:solidFill>
                  <a:srgbClr val="403F4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professionnels de l’enfance et de la petite enfance.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17596" y="994039"/>
            <a:ext cx="503681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>
                <a:solidFill>
                  <a:srgbClr val="75827B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CROISÉE DES LANGUES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39152" y="990600"/>
            <a:ext cx="722014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079"/>
              </a:lnSpc>
            </a:pPr>
            <a:r>
              <a:rPr lang="en-US" sz="2199">
                <a:solidFill>
                  <a:srgbClr val="33333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Rencontre thématique Réseau Alpha - 26/05/26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6531" y="4876098"/>
            <a:ext cx="16003699" cy="2990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4641" lvl="1" indent="-332320" algn="l">
              <a:lnSpc>
                <a:spcPts val="3694"/>
              </a:lnSpc>
              <a:buFont typeface="Arial"/>
              <a:buChar char="•"/>
            </a:pPr>
            <a:r>
              <a:rPr lang="en-US" sz="3078" u="sng">
                <a:solidFill>
                  <a:srgbClr val="0097B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Intégrer les langues familiales dans le cours de français (1 ou 2 jours)</a:t>
            </a:r>
          </a:p>
          <a:p>
            <a:pPr marL="664641" lvl="1" indent="-332320" algn="l">
              <a:lnSpc>
                <a:spcPts val="5202"/>
              </a:lnSpc>
              <a:buFont typeface="Arial"/>
              <a:buChar char="•"/>
            </a:pPr>
            <a:r>
              <a:rPr lang="en-US" sz="3078">
                <a:solidFill>
                  <a:srgbClr val="0097B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Mettre en place des activités plurilingues dans sa structure</a:t>
            </a:r>
          </a:p>
          <a:p>
            <a:pPr marL="664641" lvl="1" indent="-332320" algn="l">
              <a:lnSpc>
                <a:spcPts val="5202"/>
              </a:lnSpc>
              <a:buFont typeface="Arial"/>
              <a:buChar char="•"/>
            </a:pPr>
            <a:r>
              <a:rPr lang="en-US" sz="3078">
                <a:solidFill>
                  <a:srgbClr val="0097B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Préparer les publics analphabètes aux examens</a:t>
            </a:r>
          </a:p>
          <a:p>
            <a:pPr marL="664641" lvl="1" indent="-332320" algn="l">
              <a:lnSpc>
                <a:spcPts val="5202"/>
              </a:lnSpc>
              <a:buFont typeface="Arial"/>
              <a:buChar char="•"/>
            </a:pPr>
            <a:r>
              <a:rPr lang="en-US" sz="3078">
                <a:solidFill>
                  <a:srgbClr val="0097B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Enseigner l’oral à un public débutant </a:t>
            </a:r>
          </a:p>
          <a:p>
            <a:pPr marL="664641" lvl="1" indent="-332320" algn="l">
              <a:lnSpc>
                <a:spcPts val="5202"/>
              </a:lnSpc>
              <a:buFont typeface="Arial"/>
              <a:buChar char="•"/>
            </a:pPr>
            <a:r>
              <a:rPr lang="en-US" sz="3078">
                <a:solidFill>
                  <a:srgbClr val="0097B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Utiliser des documents authentiques dans ses cours</a:t>
            </a:r>
          </a:p>
        </p:txBody>
      </p:sp>
      <p:sp>
        <p:nvSpPr>
          <p:cNvPr id="10" name="Freeform 10"/>
          <p:cNvSpPr/>
          <p:nvPr/>
        </p:nvSpPr>
        <p:spPr>
          <a:xfrm>
            <a:off x="213139" y="0"/>
            <a:ext cx="1366784" cy="1366784"/>
          </a:xfrm>
          <a:custGeom>
            <a:avLst/>
            <a:gdLst/>
            <a:ahLst/>
            <a:cxnLst/>
            <a:rect l="l" t="t" r="r" b="b"/>
            <a:pathLst>
              <a:path w="1366784" h="1366784">
                <a:moveTo>
                  <a:pt x="0" y="0"/>
                </a:moveTo>
                <a:lnTo>
                  <a:pt x="1366785" y="0"/>
                </a:lnTo>
                <a:lnTo>
                  <a:pt x="1366785" y="1366784"/>
                </a:lnTo>
                <a:lnTo>
                  <a:pt x="0" y="1366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65510" y="7866411"/>
            <a:ext cx="17956979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83"/>
              </a:lnSpc>
            </a:pPr>
            <a:endParaRPr/>
          </a:p>
          <a:p>
            <a:pPr marL="0" lvl="0" indent="0" algn="just">
              <a:lnSpc>
                <a:spcPts val="3383"/>
              </a:lnSpc>
            </a:pPr>
            <a:r>
              <a:rPr lang="en-US" sz="2819" b="1">
                <a:solidFill>
                  <a:srgbClr val="403F4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Toutes les activités</a:t>
            </a:r>
            <a:r>
              <a:rPr lang="en-US" sz="2819">
                <a:solidFill>
                  <a:srgbClr val="403F40"/>
                </a:solidFill>
                <a:latin typeface="Clear Sans"/>
                <a:ea typeface="Clear Sans"/>
                <a:cs typeface="Clear Sans"/>
                <a:sym typeface="Clear Sans"/>
              </a:rPr>
              <a:t> proposées lors des formations </a:t>
            </a:r>
            <a:r>
              <a:rPr lang="en-US" sz="2819" b="1">
                <a:solidFill>
                  <a:srgbClr val="403F4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sont régulièrement utilisées dans nos cours</a:t>
            </a:r>
            <a:r>
              <a:rPr lang="en-US" sz="2819">
                <a:solidFill>
                  <a:srgbClr val="403F40"/>
                </a:solidFill>
                <a:latin typeface="Clear Sans"/>
                <a:ea typeface="Clear Sans"/>
                <a:cs typeface="Clear Sans"/>
                <a:sym typeface="Clear Sans"/>
              </a:rPr>
              <a:t> ce qui permet aux formateurs d’</a:t>
            </a:r>
            <a:r>
              <a:rPr lang="en-US" sz="2819" b="1">
                <a:solidFill>
                  <a:srgbClr val="403F4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adapter et de mettre à jour le contenu de la formation.</a:t>
            </a:r>
          </a:p>
          <a:p>
            <a:pPr marL="0" lvl="0" indent="0" algn="just">
              <a:lnSpc>
                <a:spcPts val="3383"/>
              </a:lnSpc>
            </a:pPr>
            <a:r>
              <a:rPr lang="en-US" sz="2819" b="1">
                <a:solidFill>
                  <a:srgbClr val="403F4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Nous pouvons également proposer des formations sur mesure sur les thématiques qui concernent notre domaine d’activité.</a:t>
            </a:r>
          </a:p>
          <a:p>
            <a:pPr marL="0" lvl="0" indent="0" algn="just">
              <a:lnSpc>
                <a:spcPts val="3383"/>
              </a:lnSpc>
            </a:pPr>
            <a:endParaRPr lang="en-US" sz="2819" b="1">
              <a:solidFill>
                <a:srgbClr val="403F40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3139" y="0"/>
            <a:ext cx="1366784" cy="1366784"/>
          </a:xfrm>
          <a:custGeom>
            <a:avLst/>
            <a:gdLst/>
            <a:ahLst/>
            <a:cxnLst/>
            <a:rect l="l" t="t" r="r" b="b"/>
            <a:pathLst>
              <a:path w="1366784" h="1366784">
                <a:moveTo>
                  <a:pt x="0" y="0"/>
                </a:moveTo>
                <a:lnTo>
                  <a:pt x="1366785" y="0"/>
                </a:lnTo>
                <a:lnTo>
                  <a:pt x="1366785" y="1366784"/>
                </a:lnTo>
                <a:lnTo>
                  <a:pt x="0" y="1366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0" y="865606"/>
            <a:ext cx="1807486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1"/>
              </a:lnSpc>
            </a:pPr>
            <a:r>
              <a:rPr lang="en-US" sz="4293">
                <a:solidFill>
                  <a:srgbClr val="0097B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Bibliographie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3139" y="1602020"/>
            <a:ext cx="18074861" cy="409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•CADDEO S., JAMET M.-C.,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L’intercompréhension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: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une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autre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approche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pour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l’enseignement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des langues, Hachette FLE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•LEVET D., SOARE E., ZRIBI-HERTZ A., Français et langues du monde :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comparaison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et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apprentissage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, Hachette FLE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•C. JEOFFRION, M.-F. NARCY-COMBES, Perspectives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plurilingues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en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éducation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et formation, Des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représentations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aux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dispositifs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, PUR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•H. ADAMI,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Enseigner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le français aux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adultes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migrants, Hachette FLE</a:t>
            </a:r>
          </a:p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•V. BIGOT, A. BRETEGNIER, M.-T. VASSEUR, Vers le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plurilinguisme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? Vingt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ans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après, Editions des archives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contemporaines</a:t>
            </a:r>
            <a:endParaRPr lang="en-US" sz="2700" dirty="0">
              <a:solidFill>
                <a:srgbClr val="1C191B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•N. MATHIS,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Ecrire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(entre)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ses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langues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d’écriture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, Carnets Revue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électronique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d’études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françaises</a:t>
            </a:r>
            <a:r>
              <a:rPr lang="en-US" sz="2700" dirty="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 de </a:t>
            </a:r>
            <a:r>
              <a:rPr lang="en-US" sz="2700" dirty="0" err="1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l’APEF</a:t>
            </a:r>
            <a:endParaRPr lang="en-US" sz="2700" dirty="0">
              <a:solidFill>
                <a:srgbClr val="1C191B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•CASTELLOTTI V., La langue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maternelle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classe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langue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étrangère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Didactique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lagues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étrangères</a:t>
            </a:r>
            <a:endParaRPr lang="en-US" sz="270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•EID C., PATOUMA J.,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Plurilinguisme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et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pluriculturalisme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Clé international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1" y="6180593"/>
            <a:ext cx="1807486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1"/>
              </a:lnSpc>
            </a:pPr>
            <a:r>
              <a:rPr lang="en-US" sz="4293" dirty="0" err="1">
                <a:solidFill>
                  <a:srgbClr val="0097B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Sitographie</a:t>
            </a:r>
            <a:endParaRPr lang="en-US" sz="4293" dirty="0">
              <a:solidFill>
                <a:srgbClr val="0097B2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3139" y="6828293"/>
            <a:ext cx="17284159" cy="532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• CARAP (Cadre de référence pour les approches plurielles des langues et des cultures)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https://carap.ecml.at/Pluralisticapproaches/tabid/2681/language/fr-FR/Default.aspx 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•Site internet de Langues et Grammaires du Monde </a:t>
            </a:r>
          </a:p>
          <a:p>
            <a:pPr algn="l">
              <a:lnSpc>
                <a:spcPts val="3240"/>
              </a:lnSpc>
            </a:pPr>
            <a:r>
              <a:rPr lang="en-US" sz="2700" u="sng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  <a:hlinkClick r:id="rId3" tooltip="https://lgidf.cnrs.fr/langues"/>
              </a:rPr>
              <a:t>https://lgidf.cnrs.fr/langues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•Site internet d’ELODiL (Eveil au langage et à la diversité linguistique)</a:t>
            </a:r>
          </a:p>
          <a:p>
            <a:pPr algn="l">
              <a:lnSpc>
                <a:spcPts val="3240"/>
              </a:lnSpc>
            </a:pPr>
            <a:r>
              <a:rPr lang="en-US" sz="2700" u="sng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  <a:hlinkClick r:id="rId4" tooltip="http://www.elodil1.com"/>
              </a:rPr>
              <a:t>http://www.elodil1.com/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</a:rPr>
              <a:t>•Site internet d’EOLE (Education et ouverture aux langues à l’école)</a:t>
            </a:r>
          </a:p>
          <a:p>
            <a:pPr algn="l">
              <a:lnSpc>
                <a:spcPts val="3240"/>
              </a:lnSpc>
            </a:pPr>
            <a:r>
              <a:rPr lang="en-US" sz="2700" u="sng">
                <a:solidFill>
                  <a:srgbClr val="1C191B"/>
                </a:solidFill>
                <a:latin typeface="Clear Sans"/>
                <a:ea typeface="Clear Sans"/>
                <a:cs typeface="Clear Sans"/>
                <a:sym typeface="Clear Sans"/>
                <a:hlinkClick r:id="rId5" tooltip="http://eole.irdp.ch/eole/"/>
              </a:rPr>
              <a:t>http://eole.irdp.ch/eole/</a:t>
            </a:r>
          </a:p>
          <a:p>
            <a:pPr algn="l">
              <a:lnSpc>
                <a:spcPts val="3240"/>
              </a:lnSpc>
            </a:pPr>
            <a:endParaRPr lang="en-US" sz="2700" u="sng">
              <a:solidFill>
                <a:srgbClr val="1C191B"/>
              </a:solidFill>
              <a:latin typeface="Clear Sans"/>
              <a:ea typeface="Clear Sans"/>
              <a:cs typeface="Clear Sans"/>
              <a:sym typeface="Clear Sans"/>
              <a:hlinkClick r:id="rId5" tooltip="http://eole.irdp.ch/eole/"/>
            </a:endParaRPr>
          </a:p>
          <a:p>
            <a:pPr algn="l">
              <a:lnSpc>
                <a:spcPts val="3240"/>
              </a:lnSpc>
            </a:pPr>
            <a:endParaRPr lang="en-US" sz="2700" u="sng">
              <a:solidFill>
                <a:srgbClr val="1C191B"/>
              </a:solidFill>
              <a:latin typeface="Clear Sans"/>
              <a:ea typeface="Clear Sans"/>
              <a:cs typeface="Clear Sans"/>
              <a:sym typeface="Clear Sans"/>
              <a:hlinkClick r:id="rId5" tooltip="http://eole.irdp.ch/eole/"/>
            </a:endParaRPr>
          </a:p>
          <a:p>
            <a:pPr algn="l">
              <a:lnSpc>
                <a:spcPts val="3240"/>
              </a:lnSpc>
            </a:pPr>
            <a:endParaRPr lang="en-US" sz="2700" u="sng">
              <a:solidFill>
                <a:srgbClr val="1C191B"/>
              </a:solidFill>
              <a:latin typeface="Clear Sans"/>
              <a:ea typeface="Clear Sans"/>
              <a:cs typeface="Clear Sans"/>
              <a:sym typeface="Clear Sans"/>
              <a:hlinkClick r:id="rId5" tooltip="http://eole.irdp.ch/eole/"/>
            </a:endParaRPr>
          </a:p>
          <a:p>
            <a:pPr algn="l">
              <a:lnSpc>
                <a:spcPts val="3240"/>
              </a:lnSpc>
            </a:pPr>
            <a:endParaRPr lang="en-US" sz="2700" u="sng">
              <a:solidFill>
                <a:srgbClr val="1C191B"/>
              </a:solidFill>
              <a:latin typeface="Clear Sans"/>
              <a:ea typeface="Clear Sans"/>
              <a:cs typeface="Clear Sans"/>
              <a:sym typeface="Clear Sans"/>
              <a:hlinkClick r:id="rId5" tooltip="http://eole.irdp.ch/eole/"/>
            </a:endParaRPr>
          </a:p>
          <a:p>
            <a:pPr algn="l">
              <a:lnSpc>
                <a:spcPts val="3240"/>
              </a:lnSpc>
              <a:spcBef>
                <a:spcPct val="0"/>
              </a:spcBef>
            </a:pPr>
            <a:endParaRPr lang="en-US" sz="2700" u="sng">
              <a:solidFill>
                <a:srgbClr val="1C191B"/>
              </a:solidFill>
              <a:latin typeface="Clear Sans"/>
              <a:ea typeface="Clear Sans"/>
              <a:cs typeface="Clear Sans"/>
              <a:sym typeface="Clear Sans"/>
              <a:hlinkClick r:id="rId5" tooltip="http://eole.irdp.ch/eole/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7675" y="257625"/>
            <a:ext cx="722014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079"/>
              </a:lnSpc>
            </a:pPr>
            <a:r>
              <a:rPr lang="en-US" sz="2199">
                <a:solidFill>
                  <a:srgbClr val="333333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Rencontre thématique Réseau Alpha - 26/05/26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17596" y="320172"/>
            <a:ext cx="503681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>
                <a:solidFill>
                  <a:srgbClr val="75827B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CROISÉE DES LANGUES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76979"/>
            <a:ext cx="5685415" cy="1356745"/>
            <a:chOff x="0" y="0"/>
            <a:chExt cx="1497393" cy="357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7393" cy="357332"/>
            </a:xfrm>
            <a:custGeom>
              <a:avLst/>
              <a:gdLst/>
              <a:ahLst/>
              <a:cxnLst/>
              <a:rect l="l" t="t" r="r" b="b"/>
              <a:pathLst>
                <a:path w="1497393" h="357332">
                  <a:moveTo>
                    <a:pt x="69448" y="0"/>
                  </a:moveTo>
                  <a:lnTo>
                    <a:pt x="1427946" y="0"/>
                  </a:lnTo>
                  <a:cubicBezTo>
                    <a:pt x="1466301" y="0"/>
                    <a:pt x="1497393" y="31093"/>
                    <a:pt x="1497393" y="69448"/>
                  </a:cubicBezTo>
                  <a:lnTo>
                    <a:pt x="1497393" y="287884"/>
                  </a:lnTo>
                  <a:cubicBezTo>
                    <a:pt x="1497393" y="326239"/>
                    <a:pt x="1466301" y="357332"/>
                    <a:pt x="1427946" y="357332"/>
                  </a:cubicBezTo>
                  <a:lnTo>
                    <a:pt x="69448" y="357332"/>
                  </a:lnTo>
                  <a:cubicBezTo>
                    <a:pt x="51029" y="357332"/>
                    <a:pt x="33365" y="350015"/>
                    <a:pt x="20341" y="336991"/>
                  </a:cubicBezTo>
                  <a:cubicBezTo>
                    <a:pt x="7317" y="323967"/>
                    <a:pt x="0" y="306303"/>
                    <a:pt x="0" y="287884"/>
                  </a:cubicBezTo>
                  <a:lnTo>
                    <a:pt x="0" y="69448"/>
                  </a:lnTo>
                  <a:cubicBezTo>
                    <a:pt x="0" y="31093"/>
                    <a:pt x="31093" y="0"/>
                    <a:pt x="69448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97393" cy="414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328358" y="-330421"/>
            <a:ext cx="4153571" cy="4153571"/>
          </a:xfrm>
          <a:custGeom>
            <a:avLst/>
            <a:gdLst/>
            <a:ahLst/>
            <a:cxnLst/>
            <a:rect l="l" t="t" r="r" b="b"/>
            <a:pathLst>
              <a:path w="4153571" h="4153571">
                <a:moveTo>
                  <a:pt x="0" y="0"/>
                </a:moveTo>
                <a:lnTo>
                  <a:pt x="4153571" y="0"/>
                </a:lnTo>
                <a:lnTo>
                  <a:pt x="4153571" y="4153571"/>
                </a:lnTo>
                <a:lnTo>
                  <a:pt x="0" y="4153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0316327" y="1028700"/>
            <a:ext cx="7369773" cy="6872313"/>
          </a:xfrm>
          <a:custGeom>
            <a:avLst/>
            <a:gdLst/>
            <a:ahLst/>
            <a:cxnLst/>
            <a:rect l="l" t="t" r="r" b="b"/>
            <a:pathLst>
              <a:path w="7369773" h="6872313">
                <a:moveTo>
                  <a:pt x="0" y="0"/>
                </a:moveTo>
                <a:lnTo>
                  <a:pt x="7369773" y="0"/>
                </a:lnTo>
                <a:lnTo>
                  <a:pt x="7369773" y="6872313"/>
                </a:lnTo>
                <a:lnTo>
                  <a:pt x="0" y="6872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566110" y="3601977"/>
            <a:ext cx="7535662" cy="120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28"/>
              </a:lnSpc>
            </a:pPr>
            <a:r>
              <a:rPr lang="en-US" sz="8637">
                <a:solidFill>
                  <a:srgbClr val="0097B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Contact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745" y="8776979"/>
            <a:ext cx="5036818" cy="114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7"/>
              </a:lnSpc>
            </a:pPr>
            <a:r>
              <a:rPr lang="en-US" sz="2798" dirty="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31 rue Bobillot, 75013 Paris</a:t>
            </a:r>
          </a:p>
          <a:p>
            <a:pPr marL="0" lvl="0" indent="0" algn="l">
              <a:lnSpc>
                <a:spcPts val="1397"/>
              </a:lnSpc>
            </a:pPr>
            <a:endParaRPr lang="en-US" sz="2798" dirty="0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0" lvl="0" indent="0" algn="l">
              <a:lnSpc>
                <a:spcPts val="3917"/>
              </a:lnSpc>
            </a:pPr>
            <a:r>
              <a:rPr lang="en-US" sz="2798" dirty="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https://croiseedeslangues.fr/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1724" y="5157474"/>
            <a:ext cx="8717976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533" b="1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Stéphanie DULONG, Directrice</a:t>
            </a:r>
          </a:p>
          <a:p>
            <a:pPr algn="l">
              <a:lnSpc>
                <a:spcPts val="4240"/>
              </a:lnSpc>
            </a:pPr>
            <a:endParaRPr lang="en-US" sz="3533" b="1">
              <a:solidFill>
                <a:srgbClr val="75827B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  <a:p>
            <a:pPr algn="l">
              <a:lnSpc>
                <a:spcPts val="4240"/>
              </a:lnSpc>
            </a:pPr>
            <a:r>
              <a:rPr lang="en-US" sz="3533" b="1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e-mail : croiseedeslangues@gmail.com</a:t>
            </a:r>
          </a:p>
          <a:p>
            <a:pPr algn="l">
              <a:lnSpc>
                <a:spcPts val="4240"/>
              </a:lnSpc>
            </a:pPr>
            <a:endParaRPr lang="en-US" sz="3533" b="1">
              <a:solidFill>
                <a:srgbClr val="75827B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  <a:p>
            <a:pPr marL="0" lvl="0" indent="0" algn="l">
              <a:lnSpc>
                <a:spcPts val="4240"/>
              </a:lnSpc>
            </a:pPr>
            <a:r>
              <a:rPr lang="en-US" sz="3533" b="1">
                <a:solidFill>
                  <a:srgbClr val="75827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tél : 06 09 05 70 81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641</Words>
  <Application>Microsoft Office PowerPoint</Application>
  <PresentationFormat>Personnalisé</PresentationFormat>
  <Paragraphs>97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Open Sans Extra Bold</vt:lpstr>
      <vt:lpstr>Arial</vt:lpstr>
      <vt:lpstr>Clear Sans Italics</vt:lpstr>
      <vt:lpstr>Checkpoint Bold</vt:lpstr>
      <vt:lpstr>Calibri</vt:lpstr>
      <vt:lpstr>Clear Sans Bold</vt:lpstr>
      <vt:lpstr>Clear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R  Alpha 26 05 26</dc:title>
  <dc:creator>Stéphanie Dulong Croisée des langues</dc:creator>
  <cp:lastModifiedBy>Stéphanie Dulong Croisée des langues</cp:lastModifiedBy>
  <cp:revision>3</cp:revision>
  <dcterms:created xsi:type="dcterms:W3CDTF">2006-08-16T00:00:00Z</dcterms:created>
  <dcterms:modified xsi:type="dcterms:W3CDTF">2026-05-19T10:10:44Z</dcterms:modified>
  <dc:identifier>DAHI98yNKBM</dc:identifier>
</cp:coreProperties>
</file>